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360" r:id="rId3"/>
    <p:sldId id="303" r:id="rId4"/>
    <p:sldId id="299" r:id="rId5"/>
    <p:sldId id="354" r:id="rId6"/>
    <p:sldId id="355" r:id="rId7"/>
    <p:sldId id="356" r:id="rId8"/>
    <p:sldId id="353" r:id="rId9"/>
    <p:sldId id="271" r:id="rId10"/>
    <p:sldId id="270" r:id="rId11"/>
    <p:sldId id="272" r:id="rId12"/>
    <p:sldId id="273" r:id="rId13"/>
    <p:sldId id="361" r:id="rId14"/>
    <p:sldId id="362" r:id="rId15"/>
    <p:sldId id="363" r:id="rId16"/>
    <p:sldId id="369" r:id="rId17"/>
    <p:sldId id="364" r:id="rId18"/>
    <p:sldId id="370" r:id="rId19"/>
    <p:sldId id="365" r:id="rId20"/>
    <p:sldId id="366" r:id="rId21"/>
    <p:sldId id="367" r:id="rId22"/>
    <p:sldId id="358" r:id="rId23"/>
    <p:sldId id="289" r:id="rId24"/>
    <p:sldId id="259" r:id="rId25"/>
    <p:sldId id="297" r:id="rId26"/>
    <p:sldId id="260" r:id="rId27"/>
    <p:sldId id="292" r:id="rId28"/>
    <p:sldId id="257" r:id="rId29"/>
    <p:sldId id="294" r:id="rId30"/>
    <p:sldId id="263" r:id="rId31"/>
    <p:sldId id="264" r:id="rId32"/>
    <p:sldId id="265" r:id="rId33"/>
    <p:sldId id="266" r:id="rId34"/>
    <p:sldId id="286" r:id="rId35"/>
    <p:sldId id="267" r:id="rId36"/>
    <p:sldId id="268" r:id="rId37"/>
    <p:sldId id="277" r:id="rId38"/>
    <p:sldId id="285" r:id="rId39"/>
    <p:sldId id="352" r:id="rId40"/>
    <p:sldId id="262" r:id="rId41"/>
    <p:sldId id="293" r:id="rId42"/>
    <p:sldId id="290" r:id="rId43"/>
    <p:sldId id="307" r:id="rId44"/>
    <p:sldId id="308" r:id="rId45"/>
    <p:sldId id="309" r:id="rId46"/>
    <p:sldId id="310" r:id="rId47"/>
    <p:sldId id="371" r:id="rId48"/>
    <p:sldId id="279" r:id="rId49"/>
    <p:sldId id="335" r:id="rId50"/>
    <p:sldId id="336" r:id="rId51"/>
    <p:sldId id="373" r:id="rId52"/>
    <p:sldId id="372" r:id="rId53"/>
    <p:sldId id="331" r:id="rId54"/>
    <p:sldId id="282" r:id="rId55"/>
    <p:sldId id="337" r:id="rId56"/>
    <p:sldId id="338" r:id="rId57"/>
    <p:sldId id="339" r:id="rId58"/>
    <p:sldId id="332" r:id="rId59"/>
    <p:sldId id="334" r:id="rId60"/>
    <p:sldId id="340" r:id="rId61"/>
    <p:sldId id="341" r:id="rId62"/>
    <p:sldId id="342" r:id="rId63"/>
    <p:sldId id="281" r:id="rId64"/>
    <p:sldId id="298" r:id="rId65"/>
    <p:sldId id="333" r:id="rId66"/>
    <p:sldId id="343" r:id="rId67"/>
    <p:sldId id="300" r:id="rId68"/>
    <p:sldId id="324" r:id="rId69"/>
    <p:sldId id="329" r:id="rId70"/>
    <p:sldId id="344" r:id="rId71"/>
    <p:sldId id="330" r:id="rId72"/>
    <p:sldId id="345" r:id="rId73"/>
    <p:sldId id="261" r:id="rId74"/>
    <p:sldId id="346" r:id="rId75"/>
    <p:sldId id="347" r:id="rId76"/>
    <p:sldId id="348" r:id="rId77"/>
    <p:sldId id="283" r:id="rId78"/>
    <p:sldId id="349" r:id="rId79"/>
    <p:sldId id="350" r:id="rId80"/>
    <p:sldId id="351" r:id="rId81"/>
    <p:sldId id="278" r:id="rId82"/>
    <p:sldId id="30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83"/>
    <p:restoredTop sz="91612"/>
  </p:normalViewPr>
  <p:slideViewPr>
    <p:cSldViewPr snapToGrid="0" snapToObjects="1">
      <p:cViewPr varScale="1">
        <p:scale>
          <a:sx n="122" d="100"/>
          <a:sy n="122"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EFF7-1CCA-ED4D-923F-9B5F77940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26BE-2997-6C9A-C7A0-DDB827BCF0D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F8AB4C-D7EA-3929-488F-3361FD5BA0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465F8E-99F9-3E25-8A98-A2C3130EFD2C}"/>
              </a:ext>
            </a:extLst>
          </p:cNvPr>
          <p:cNvSpPr>
            <a:spLocks noGrp="1"/>
          </p:cNvSpPr>
          <p:nvPr>
            <p:ph type="sldNum" sz="quarter" idx="10"/>
          </p:nvPr>
        </p:nvSpPr>
        <p:spPr/>
        <p:txBody>
          <a:bodyPr/>
          <a:lstStyle/>
          <a:p>
            <a:fld id="{53270906-0546-469F-A821-B88622ED75C7}" type="slidenum">
              <a:rPr lang="en-US" smtClean="0"/>
              <a:t>2</a:t>
            </a:fld>
            <a:endParaRPr lang="en-US"/>
          </a:p>
        </p:txBody>
      </p:sp>
    </p:spTree>
    <p:extLst>
      <p:ext uri="{BB962C8B-B14F-4D97-AF65-F5344CB8AC3E}">
        <p14:creationId xmlns:p14="http://schemas.microsoft.com/office/powerpoint/2010/main" val="387914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24</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25</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43</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44</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45</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46</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C9DE-E3B5-74D0-1801-6333CD315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C1AB-4679-1BDA-EA49-39FED19E86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F88E74-6424-8A44-2D5F-4A7F77481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325AFE-5266-8FF0-5563-EB3562A5305B}"/>
              </a:ext>
            </a:extLst>
          </p:cNvPr>
          <p:cNvSpPr>
            <a:spLocks noGrp="1"/>
          </p:cNvSpPr>
          <p:nvPr>
            <p:ph type="sldNum" sz="quarter" idx="5"/>
          </p:nvPr>
        </p:nvSpPr>
        <p:spPr/>
        <p:txBody>
          <a:bodyPr/>
          <a:lstStyle/>
          <a:p>
            <a:fld id="{0DE1EEA7-1181-0F43-AE07-4B409C6014E7}" type="slidenum">
              <a:rPr lang="en-US" smtClean="0"/>
              <a:t>47</a:t>
            </a:fld>
            <a:endParaRPr lang="en-US"/>
          </a:p>
        </p:txBody>
      </p:sp>
    </p:spTree>
    <p:extLst>
      <p:ext uri="{BB962C8B-B14F-4D97-AF65-F5344CB8AC3E}">
        <p14:creationId xmlns:p14="http://schemas.microsoft.com/office/powerpoint/2010/main" val="397744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74</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82</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19F3-FD18-7D37-2F52-7C5C7255C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9466C-AAA3-5807-010D-4072554639D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791F4D6-D6F5-402E-B7CE-58634F427C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4E4894-57C5-513D-222F-9C5AAD743E37}"/>
              </a:ext>
            </a:extLst>
          </p:cNvPr>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27906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1CA5-EAD4-FF7D-4B91-4B89DDDB59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8380D-4D31-C151-299B-FF6E96447DC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CB00E0-629F-1612-71A8-F05C2470BE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4D45B4-CC14-C6F9-161A-B70A2FB0FEA6}"/>
              </a:ext>
            </a:extLst>
          </p:cNvPr>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3806662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9134-C850-0493-A981-1F38E0706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65AA5-7667-D9A6-A9B4-7DA0633D3A5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A4DD3D-B67A-F604-B480-4A43E9915C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178F2-300F-B69A-D786-E9AA7B9A3BA2}"/>
              </a:ext>
            </a:extLst>
          </p:cNvPr>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1731563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6AC-594B-29AE-470D-2695F2B51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389D7-230A-A66B-AA08-8988D765759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A3C1EA5-D0FA-6E57-D212-4EB7C7C531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7D4B0-981A-3078-C6B9-D965E8FC93B1}"/>
              </a:ext>
            </a:extLst>
          </p:cNvPr>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328707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D2B56-215F-5F9C-C9CB-AD8FBD4D2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5245D-53AE-0B00-4278-85BF8F74F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F1D4687-C990-016C-2148-62B828B87C00}"/>
              </a:ext>
            </a:extLst>
          </p:cNvPr>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a:extLst>
              <a:ext uri="{FF2B5EF4-FFF2-40B4-BE49-F238E27FC236}">
                <a16:creationId xmlns:a16="http://schemas.microsoft.com/office/drawing/2014/main" id="{FCCC9FC2-BDBC-E008-576F-4E5A3C07070B}"/>
              </a:ext>
            </a:extLst>
          </p:cNvPr>
          <p:cNvSpPr>
            <a:spLocks noGrp="1"/>
          </p:cNvSpPr>
          <p:nvPr>
            <p:ph type="sldNum" sz="quarter" idx="10"/>
          </p:nvPr>
        </p:nvSpPr>
        <p:spPr/>
        <p:txBody>
          <a:bodyPr/>
          <a:lstStyle/>
          <a:p>
            <a:fld id="{0DE1EEA7-1181-0F43-AE07-4B409C6014E7}" type="slidenum">
              <a:rPr lang="en-US" smtClean="0"/>
              <a:t>22</a:t>
            </a:fld>
            <a:endParaRPr lang="en-US"/>
          </a:p>
        </p:txBody>
      </p:sp>
    </p:spTree>
    <p:extLst>
      <p:ext uri="{BB962C8B-B14F-4D97-AF65-F5344CB8AC3E}">
        <p14:creationId xmlns:p14="http://schemas.microsoft.com/office/powerpoint/2010/main" val="80501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23</a:t>
            </a:fld>
            <a:endParaRPr lang="en-US"/>
          </a:p>
        </p:txBody>
      </p:sp>
    </p:spTree>
    <p:extLst>
      <p:ext uri="{BB962C8B-B14F-4D97-AF65-F5344CB8AC3E}">
        <p14:creationId xmlns:p14="http://schemas.microsoft.com/office/powerpoint/2010/main" val="3729114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9/1/25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9/1/25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9/1/25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9/1/25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9/1/25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9/1/25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hyperlink" Target="https://www.ted.com/talks/amy_cuddy_your_body_language_may_shape_who_you_are?language=en"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eoguy.github.io/subpages/expd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This Class is Different</a:t>
            </a:r>
          </a:p>
        </p:txBody>
      </p:sp>
      <p:sp>
        <p:nvSpPr>
          <p:cNvPr id="3" name="Content Placeholder 2"/>
          <p:cNvSpPr>
            <a:spLocks noGrp="1"/>
          </p:cNvSpPr>
          <p:nvPr>
            <p:ph idx="1"/>
          </p:nvPr>
        </p:nvSpPr>
        <p:spPr/>
        <p:txBody>
          <a:bodyPr/>
          <a:lstStyle/>
          <a:p>
            <a:endParaRPr/>
          </a:p>
          <a:p>
            <a:r>
              <a:t>Traditional experimental design + new AI methods</a:t>
            </a:r>
          </a:p>
          <a:p>
            <a:r>
              <a:t>Students learn statistics, coding, and prompt engineering</a:t>
            </a:r>
          </a:p>
          <a:p>
            <a:r>
              <a:t>AI treated as both a collaborator and a critical target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 Experiment in Teaching</a:t>
            </a:r>
          </a:p>
        </p:txBody>
      </p:sp>
      <p:sp>
        <p:nvSpPr>
          <p:cNvPr id="3" name="Content Placeholder 2"/>
          <p:cNvSpPr>
            <a:spLocks noGrp="1"/>
          </p:cNvSpPr>
          <p:nvPr>
            <p:ph idx="1"/>
          </p:nvPr>
        </p:nvSpPr>
        <p:spPr/>
        <p:txBody>
          <a:bodyPr/>
          <a:lstStyle/>
          <a:p>
            <a:endParaRPr dirty="0"/>
          </a:p>
          <a:p>
            <a:r>
              <a:rPr dirty="0"/>
              <a:t>This course is not static — it will evolve</a:t>
            </a:r>
          </a:p>
          <a:p>
            <a:r>
              <a:rPr dirty="0"/>
              <a:t>We are testing how to integrate AI into graduate training</a:t>
            </a:r>
            <a:r>
              <a:rPr lang="en-US" dirty="0"/>
              <a:t> and the workflow of scientists</a:t>
            </a:r>
            <a:endParaRPr dirty="0"/>
          </a:p>
          <a:p>
            <a:r>
              <a:rPr b="1" dirty="0"/>
              <a:t>Your feedback will shape future versions of the class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Your Role</a:t>
            </a:r>
          </a:p>
        </p:txBody>
      </p:sp>
      <p:sp>
        <p:nvSpPr>
          <p:cNvPr id="3" name="Content Placeholder 2"/>
          <p:cNvSpPr>
            <a:spLocks noGrp="1"/>
          </p:cNvSpPr>
          <p:nvPr>
            <p:ph idx="1"/>
          </p:nvPr>
        </p:nvSpPr>
        <p:spPr/>
        <p:txBody>
          <a:bodyPr/>
          <a:lstStyle/>
          <a:p>
            <a:endParaRPr/>
          </a:p>
          <a:p>
            <a:r>
              <a:t>Be open to new workflows and ideas</a:t>
            </a:r>
          </a:p>
          <a:p>
            <a:r>
              <a:t>Help identify what works and what doesn’t</a:t>
            </a:r>
          </a:p>
          <a:p>
            <a:r>
              <a:t>Contribute to building a model for future courses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AI Scientist</a:t>
            </a:r>
          </a:p>
        </p:txBody>
      </p:sp>
      <p:sp>
        <p:nvSpPr>
          <p:cNvPr id="3" name="Content Placeholder 2"/>
          <p:cNvSpPr>
            <a:spLocks noGrp="1"/>
          </p:cNvSpPr>
          <p:nvPr>
            <p:ph idx="1"/>
          </p:nvPr>
        </p:nvSpPr>
        <p:spPr/>
        <p:txBody>
          <a:bodyPr/>
          <a:lstStyle/>
          <a:p>
            <a:endParaRPr/>
          </a:p>
          <a:p>
            <a:r>
              <a:t>AI as a coding partner – faster workflows</a:t>
            </a:r>
          </a:p>
          <a:p>
            <a:r>
              <a:t>AI as a source of error – critical thinking required</a:t>
            </a:r>
          </a:p>
          <a:p>
            <a:r>
              <a:t>AI as a collaborator – not a replacement for expertise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We’ll Use AI</a:t>
            </a:r>
          </a:p>
        </p:txBody>
      </p:sp>
      <p:sp>
        <p:nvSpPr>
          <p:cNvPr id="3" name="Content Placeholder 2"/>
          <p:cNvSpPr>
            <a:spLocks noGrp="1"/>
          </p:cNvSpPr>
          <p:nvPr>
            <p:ph idx="1"/>
          </p:nvPr>
        </p:nvSpPr>
        <p:spPr/>
        <p:txBody>
          <a:bodyPr/>
          <a:lstStyle/>
          <a:p>
            <a:endParaRPr/>
          </a:p>
          <a:p>
            <a:r>
              <a:t>Prompting AI for R code and explanations</a:t>
            </a:r>
          </a:p>
          <a:p>
            <a:r>
              <a:t>Testing AI outputs for accuracy</a:t>
            </a:r>
          </a:p>
          <a:p>
            <a:r>
              <a:t>Fixing and improving AI-generated analyses</a:t>
            </a:r>
          </a:p>
          <a:p>
            <a:r>
              <a:t>Building judgment through comparison of human vs AI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0000"/>
                </a:solidFill>
              </a:rPr>
              <a:t>Limitations of AI in 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8A10-D7CD-2423-BEA2-D3832F8814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C5B2F-BAB5-C7C5-E74D-0E2DB302D354}"/>
              </a:ext>
            </a:extLst>
          </p:cNvPr>
          <p:cNvSpPr>
            <a:spLocks noGrp="1"/>
          </p:cNvSpPr>
          <p:nvPr>
            <p:ph type="title"/>
          </p:nvPr>
        </p:nvSpPr>
        <p:spPr/>
        <p:txBody>
          <a:bodyPr/>
          <a:lstStyle/>
          <a:p>
            <a:r>
              <a:t>Limitations of AI in Science</a:t>
            </a:r>
          </a:p>
        </p:txBody>
      </p:sp>
      <p:sp>
        <p:nvSpPr>
          <p:cNvPr id="3" name="Content Placeholder 2">
            <a:extLst>
              <a:ext uri="{FF2B5EF4-FFF2-40B4-BE49-F238E27FC236}">
                <a16:creationId xmlns:a16="http://schemas.microsoft.com/office/drawing/2014/main" id="{8E9C202E-6473-2039-2254-C915A2D7ACA1}"/>
              </a:ext>
            </a:extLst>
          </p:cNvPr>
          <p:cNvSpPr>
            <a:spLocks noGrp="1"/>
          </p:cNvSpPr>
          <p:nvPr>
            <p:ph idx="1"/>
          </p:nvPr>
        </p:nvSpPr>
        <p:spPr/>
        <p:txBody>
          <a:bodyPr/>
          <a:lstStyle/>
          <a:p>
            <a:endParaRPr dirty="0"/>
          </a:p>
          <a:p>
            <a:r>
              <a:rPr dirty="0"/>
              <a:t>AI can produce errors confidently</a:t>
            </a:r>
          </a:p>
          <a:p>
            <a:r>
              <a:rPr dirty="0"/>
              <a:t>Context and nuance often missing</a:t>
            </a:r>
          </a:p>
          <a:p>
            <a:r>
              <a:rPr dirty="0"/>
              <a:t>Not a substitute for biological insight</a:t>
            </a:r>
          </a:p>
          <a:p>
            <a:r>
              <a:rPr dirty="0"/>
              <a:t>You are responsible for correctness</a:t>
            </a:r>
          </a:p>
        </p:txBody>
      </p:sp>
    </p:spTree>
    <p:extLst>
      <p:ext uri="{BB962C8B-B14F-4D97-AF65-F5344CB8AC3E}">
        <p14:creationId xmlns:p14="http://schemas.microsoft.com/office/powerpoint/2010/main" val="412127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Assignments &amp; Exams</a:t>
            </a:r>
          </a:p>
        </p:txBody>
      </p:sp>
      <p:sp>
        <p:nvSpPr>
          <p:cNvPr id="3" name="Content Placeholder 2"/>
          <p:cNvSpPr>
            <a:spLocks noGrp="1"/>
          </p:cNvSpPr>
          <p:nvPr>
            <p:ph idx="1"/>
          </p:nvPr>
        </p:nvSpPr>
        <p:spPr/>
        <p:txBody>
          <a:bodyPr/>
          <a:lstStyle/>
          <a:p>
            <a:endParaRPr/>
          </a:p>
          <a:p>
            <a:r>
              <a:t>5 Worksheets – 20 points each</a:t>
            </a:r>
          </a:p>
          <a:p>
            <a:r>
              <a:t>Exam 1 – AI-Critical Thinking</a:t>
            </a:r>
          </a:p>
          <a:p>
            <a:r>
              <a:t>Exam 2 – AI vs Human Judgment</a:t>
            </a:r>
          </a:p>
          <a:p>
            <a:r>
              <a:t>Total: 300 points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4FEC8-A00B-83AF-873A-1F390398A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A05FD-F86D-C444-4B72-A81604E4C6EC}"/>
              </a:ext>
            </a:extLst>
          </p:cNvPr>
          <p:cNvSpPr>
            <a:spLocks noGrp="1"/>
          </p:cNvSpPr>
          <p:nvPr>
            <p:ph type="title"/>
          </p:nvPr>
        </p:nvSpPr>
        <p:spPr/>
        <p:txBody>
          <a:bodyPr/>
          <a:lstStyle/>
          <a:p>
            <a:r>
              <a:rPr lang="en-US" dirty="0"/>
              <a:t>Types of questions</a:t>
            </a:r>
            <a:endParaRPr dirty="0"/>
          </a:p>
        </p:txBody>
      </p:sp>
      <p:sp>
        <p:nvSpPr>
          <p:cNvPr id="3" name="Content Placeholder 2">
            <a:extLst>
              <a:ext uri="{FF2B5EF4-FFF2-40B4-BE49-F238E27FC236}">
                <a16:creationId xmlns:a16="http://schemas.microsoft.com/office/drawing/2014/main" id="{0FC5E2C8-5FC8-3628-4AD6-D9F389A2F0E8}"/>
              </a:ext>
            </a:extLst>
          </p:cNvPr>
          <p:cNvSpPr>
            <a:spLocks noGrp="1"/>
          </p:cNvSpPr>
          <p:nvPr>
            <p:ph idx="1"/>
          </p:nvPr>
        </p:nvSpPr>
        <p:spPr/>
        <p:txBody>
          <a:bodyPr>
            <a:normAutofit fontScale="85000" lnSpcReduction="20000"/>
          </a:bodyPr>
          <a:lstStyle/>
          <a:p>
            <a:r>
              <a:rPr lang="en-US" dirty="0"/>
              <a:t>“Produce a PDF file that provides a figure of the attached data file as well as a one paragraph description of the statistical analyses followed by an inference from this dataset.”</a:t>
            </a:r>
          </a:p>
          <a:p>
            <a:pPr lvl="1"/>
            <a:r>
              <a:rPr lang="en-US" dirty="0"/>
              <a:t>Did they choose a valid analysis</a:t>
            </a:r>
          </a:p>
          <a:p>
            <a:pPr lvl="1"/>
            <a:r>
              <a:rPr lang="en-US" dirty="0"/>
              <a:t>Did they execute and interpret it correctly</a:t>
            </a:r>
          </a:p>
          <a:p>
            <a:pPr lvl="1"/>
            <a:r>
              <a:rPr lang="en-US" dirty="0"/>
              <a:t>Is the writing clear and concise</a:t>
            </a:r>
          </a:p>
          <a:p>
            <a:pPr lvl="1"/>
            <a:r>
              <a:rPr lang="en-US" dirty="0"/>
              <a:t>Are figures honest, stunning, and intuitive</a:t>
            </a:r>
          </a:p>
          <a:p>
            <a:pPr lvl="1"/>
            <a:r>
              <a:rPr lang="en-US" dirty="0"/>
              <a:t>Is the science reproducible</a:t>
            </a:r>
          </a:p>
          <a:p>
            <a:endParaRPr lang="en-US" dirty="0"/>
          </a:p>
          <a:p>
            <a:pPr marL="0" indent="0">
              <a:buNone/>
            </a:pPr>
            <a:endParaRPr lang="en-US" dirty="0"/>
          </a:p>
          <a:p>
            <a:r>
              <a:rPr lang="en-US" dirty="0"/>
              <a:t>There is also a fundamental vocabulary that you have to learn so you can speak with precision and accuracy when interacting with AIs and evaluating AI generated output.</a:t>
            </a:r>
            <a:endParaRPr dirty="0"/>
          </a:p>
        </p:txBody>
      </p:sp>
    </p:spTree>
    <p:extLst>
      <p:ext uri="{BB962C8B-B14F-4D97-AF65-F5344CB8AC3E}">
        <p14:creationId xmlns:p14="http://schemas.microsoft.com/office/powerpoint/2010/main" val="19598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Grading Scale</a:t>
            </a:r>
          </a:p>
        </p:txBody>
      </p:sp>
      <p:sp>
        <p:nvSpPr>
          <p:cNvPr id="3" name="Content Placeholder 2"/>
          <p:cNvSpPr>
            <a:spLocks noGrp="1"/>
          </p:cNvSpPr>
          <p:nvPr>
            <p:ph idx="1"/>
          </p:nvPr>
        </p:nvSpPr>
        <p:spPr/>
        <p:txBody>
          <a:bodyPr/>
          <a:lstStyle/>
          <a:p>
            <a:endParaRPr/>
          </a:p>
          <a:p>
            <a:r>
              <a:t>A = 90–100%</a:t>
            </a:r>
          </a:p>
          <a:p>
            <a:r>
              <a:t>B = 80–89%</a:t>
            </a:r>
          </a:p>
          <a:p>
            <a:r>
              <a:t>C = 70–79%</a:t>
            </a:r>
          </a:p>
          <a:p>
            <a:r>
              <a:t>D = 60–69%</a:t>
            </a:r>
          </a:p>
          <a:p>
            <a:r>
              <a:t>F = 0–59%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902E-A739-9A3D-C679-10D27F4A2B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34288A2-5B68-8729-FBC8-8DBA3738F2B1}"/>
              </a:ext>
            </a:extLst>
          </p:cNvPr>
          <p:cNvSpPr txBox="1"/>
          <p:nvPr/>
        </p:nvSpPr>
        <p:spPr>
          <a:xfrm>
            <a:off x="147185" y="452711"/>
            <a:ext cx="5386124" cy="597711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Started my lab in 2017</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We love fundamental evolutionary biology in my lab and we study diverse topics including sex chromosomes, population genetics, invasive species, genome evolution, and speciation.</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Why am I teaching this class?</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have a background including the development and publication of several R packages (e.g., </a:t>
            </a:r>
            <a:r>
              <a:rPr lang="en-US" sz="2000" dirty="0" err="1">
                <a:solidFill>
                  <a:schemeClr val="tx1">
                    <a:alpha val="60000"/>
                  </a:schemeClr>
                </a:solidFill>
              </a:rPr>
              <a:t>evobir</a:t>
            </a:r>
            <a:r>
              <a:rPr lang="en-US" sz="2000" dirty="0">
                <a:solidFill>
                  <a:schemeClr val="tx1">
                    <a:alpha val="60000"/>
                  </a:schemeClr>
                </a:solidFill>
              </a:rPr>
              <a:t>, saga, </a:t>
            </a:r>
            <a:r>
              <a:rPr lang="en-US" sz="2000" dirty="0" err="1">
                <a:solidFill>
                  <a:schemeClr val="tx1">
                    <a:alpha val="60000"/>
                  </a:schemeClr>
                </a:solidFill>
              </a:rPr>
              <a:t>chromePlus</a:t>
            </a:r>
            <a:r>
              <a:rPr lang="en-US" sz="2000" dirty="0">
                <a:solidFill>
                  <a:schemeClr val="tx1">
                    <a:alpha val="60000"/>
                  </a:schemeClr>
                </a:solidFill>
              </a:rPr>
              <a:t>).</a:t>
            </a:r>
          </a:p>
          <a:p>
            <a:pPr marL="285750"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a:p>
            <a:pPr marL="285750" indent="-228600">
              <a:lnSpc>
                <a:spcPct val="90000"/>
              </a:lnSpc>
              <a:spcAft>
                <a:spcPts val="600"/>
              </a:spcAft>
              <a:buFont typeface="Arial" panose="020B0604020202020204" pitchFamily="34" charset="0"/>
              <a:buChar char="•"/>
            </a:pPr>
            <a:r>
              <a:rPr lang="en-US" sz="2000" dirty="0">
                <a:solidFill>
                  <a:schemeClr val="tx1">
                    <a:alpha val="60000"/>
                  </a:schemeClr>
                </a:solidFill>
              </a:rPr>
              <a:t>I am an associate editor at a journal, I review papers, I write papers, I have to be able understand and recognize what is and is not correct in analyses and I think that is fun.</a:t>
            </a: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Picture 4" descr="A person taking a picture of a white suv&#10;&#10;AI-generated content may be incorrect.">
            <a:extLst>
              <a:ext uri="{FF2B5EF4-FFF2-40B4-BE49-F238E27FC236}">
                <a16:creationId xmlns:a16="http://schemas.microsoft.com/office/drawing/2014/main" id="{6E8DC112-40DB-8469-3F77-263B808E48E2}"/>
              </a:ext>
            </a:extLst>
          </p:cNvPr>
          <p:cNvPicPr>
            <a:picLocks noChangeAspect="1"/>
          </p:cNvPicPr>
          <p:nvPr/>
        </p:nvPicPr>
        <p:blipFill>
          <a:blip r:embed="rId3">
            <a:extLst>
              <a:ext uri="{28A0092B-C50C-407E-A947-70E740481C1C}">
                <a14:useLocalDpi xmlns:a14="http://schemas.microsoft.com/office/drawing/2010/main" val="0"/>
              </a:ext>
            </a:extLst>
          </a:blip>
          <a:srcRect t="1837"/>
          <a:stretch>
            <a:fillRect/>
          </a:stretch>
        </p:blipFill>
        <p:spPr>
          <a:xfrm>
            <a:off x="5534746" y="452711"/>
            <a:ext cx="3148563" cy="2233048"/>
          </a:xfrm>
          <a:prstGeom prst="rect">
            <a:avLst/>
          </a:prstGeom>
          <a:effectLst>
            <a:outerShdw blurRad="508000" dist="101600" dir="5400000" algn="tl" rotWithShape="0">
              <a:prstClr val="black">
                <a:alpha val="10000"/>
              </a:prstClr>
            </a:outerShdw>
          </a:effectLst>
        </p:spPr>
      </p:pic>
      <p:pic>
        <p:nvPicPr>
          <p:cNvPr id="9" name="Picture 8">
            <a:extLst>
              <a:ext uri="{FF2B5EF4-FFF2-40B4-BE49-F238E27FC236}">
                <a16:creationId xmlns:a16="http://schemas.microsoft.com/office/drawing/2014/main" id="{EE6260F5-5F95-5BCC-E4C4-40FCF55CEB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407" y="465010"/>
            <a:ext cx="3069923" cy="2220749"/>
          </a:xfrm>
          <a:prstGeom prst="rect">
            <a:avLst/>
          </a:prstGeom>
          <a:effectLst>
            <a:outerShdw blurRad="508000" dist="101600" dir="5400000" algn="tl" rotWithShape="0">
              <a:prstClr val="black">
                <a:alpha val="10000"/>
              </a:prstClr>
            </a:outerShdw>
          </a:effectLst>
        </p:spPr>
      </p:pic>
      <p:pic>
        <p:nvPicPr>
          <p:cNvPr id="7" name="Picture 6" descr="A child holding a bird&#10;&#10;AI-generated content may be incorrect.">
            <a:extLst>
              <a:ext uri="{FF2B5EF4-FFF2-40B4-BE49-F238E27FC236}">
                <a16:creationId xmlns:a16="http://schemas.microsoft.com/office/drawing/2014/main" id="{5C5BE2A6-4793-FAF3-84FD-80FFA3E99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3309" y="2877213"/>
            <a:ext cx="3150000" cy="1740374"/>
          </a:xfrm>
          <a:prstGeom prst="rect">
            <a:avLst/>
          </a:prstGeom>
          <a:effectLst>
            <a:outerShdw blurRad="508000" dist="101600" dir="5400000" algn="tl" rotWithShape="0">
              <a:prstClr val="black">
                <a:alpha val="10000"/>
              </a:prstClr>
            </a:outerShdw>
          </a:effectLst>
        </p:spPr>
      </p:pic>
      <p:pic>
        <p:nvPicPr>
          <p:cNvPr id="6" name="Picture 5" descr="A group of people posing with carved pumpkins&#10;&#10;AI-generated content may be incorrect.">
            <a:extLst>
              <a:ext uri="{FF2B5EF4-FFF2-40B4-BE49-F238E27FC236}">
                <a16:creationId xmlns:a16="http://schemas.microsoft.com/office/drawing/2014/main" id="{EABF976F-BD25-663F-A91A-278F1052D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09" y="4809041"/>
            <a:ext cx="3150000" cy="1433249"/>
          </a:xfrm>
          <a:prstGeom prst="rect">
            <a:avLst/>
          </a:prstGeom>
          <a:effectLst>
            <a:outerShdw blurRad="508000" dist="101600" dir="5400000" algn="tl" rotWithShape="0">
              <a:prstClr val="black">
                <a:alpha val="10000"/>
              </a:prstClr>
            </a:outerShdw>
          </a:effectLst>
        </p:spPr>
      </p:pic>
      <p:pic>
        <p:nvPicPr>
          <p:cNvPr id="13" name="Picture 12" descr="A group of people posing for a photo&#10;&#10;AI-generated content may be incorrect.">
            <a:extLst>
              <a:ext uri="{FF2B5EF4-FFF2-40B4-BE49-F238E27FC236}">
                <a16:creationId xmlns:a16="http://schemas.microsoft.com/office/drawing/2014/main" id="{7D42005B-B93A-28F0-D044-C9351E2ACE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6406" y="3251802"/>
            <a:ext cx="3069923" cy="2885907"/>
          </a:xfrm>
          <a:prstGeom prst="rect">
            <a:avLst/>
          </a:prstGeom>
        </p:spPr>
      </p:pic>
    </p:spTree>
    <p:extLst>
      <p:ext uri="{BB962C8B-B14F-4D97-AF65-F5344CB8AC3E}">
        <p14:creationId xmlns:p14="http://schemas.microsoft.com/office/powerpoint/2010/main" val="24766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Expectations</a:t>
            </a:r>
          </a:p>
        </p:txBody>
      </p:sp>
      <p:sp>
        <p:nvSpPr>
          <p:cNvPr id="3" name="Content Placeholder 2"/>
          <p:cNvSpPr>
            <a:spLocks noGrp="1"/>
          </p:cNvSpPr>
          <p:nvPr>
            <p:ph idx="1"/>
          </p:nvPr>
        </p:nvSpPr>
        <p:spPr/>
        <p:txBody>
          <a:bodyPr/>
          <a:lstStyle/>
          <a:p>
            <a:endParaRPr/>
          </a:p>
          <a:p>
            <a:r>
              <a:t>Active participation in coding sessions</a:t>
            </a:r>
          </a:p>
          <a:p>
            <a:r>
              <a:t>Collaborative mindset – with peers and AI</a:t>
            </a:r>
          </a:p>
          <a:p>
            <a:r>
              <a:t>Critical evaluation over speed</a:t>
            </a:r>
          </a:p>
          <a:p>
            <a:r>
              <a:t>Be open to new tools and approaches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Keys to Success</a:t>
            </a:r>
          </a:p>
        </p:txBody>
      </p:sp>
      <p:sp>
        <p:nvSpPr>
          <p:cNvPr id="3" name="Content Placeholder 2"/>
          <p:cNvSpPr>
            <a:spLocks noGrp="1"/>
          </p:cNvSpPr>
          <p:nvPr>
            <p:ph idx="1"/>
          </p:nvPr>
        </p:nvSpPr>
        <p:spPr/>
        <p:txBody>
          <a:bodyPr/>
          <a:lstStyle/>
          <a:p>
            <a:endParaRPr/>
          </a:p>
          <a:p>
            <a:r>
              <a:t>Stay engaged in both lecture and live coding</a:t>
            </a:r>
          </a:p>
          <a:p>
            <a:r>
              <a:t>Practice with R and AI tools outside of class</a:t>
            </a:r>
          </a:p>
          <a:p>
            <a:r>
              <a:t>Ask questions early and often</a:t>
            </a:r>
          </a:p>
          <a:p>
            <a:r>
              <a:t>Support each other – collaboration is key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0AEA69C5-E808-CE8D-866A-711754095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EB0C7-9576-782D-0D96-578F771260C6}"/>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New Objectives</a:t>
            </a:r>
          </a:p>
        </p:txBody>
      </p:sp>
      <p:sp>
        <p:nvSpPr>
          <p:cNvPr id="4" name="Rectangle 3">
            <a:extLst>
              <a:ext uri="{FF2B5EF4-FFF2-40B4-BE49-F238E27FC236}">
                <a16:creationId xmlns:a16="http://schemas.microsoft.com/office/drawing/2014/main" id="{EC145338-2389-3A58-F35C-1A92341AE87D}"/>
              </a:ext>
            </a:extLst>
          </p:cNvPr>
          <p:cNvSpPr/>
          <p:nvPr/>
        </p:nvSpPr>
        <p:spPr>
          <a:xfrm>
            <a:off x="145325" y="851477"/>
            <a:ext cx="11903239" cy="5170646"/>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solidFill>
                  <a:schemeClr val="accent6">
                    <a:lumMod val="50000"/>
                  </a:schemeClr>
                </a:solidFill>
              </a:rPr>
              <a:t>Help you build an intuitive understanding of statistics</a:t>
            </a:r>
          </a:p>
          <a:p>
            <a:pPr fontAlgn="base"/>
            <a:endParaRPr lang="en-US" sz="2800" i="1" dirty="0">
              <a:solidFill>
                <a:srgbClr val="FF0000"/>
              </a:solidFill>
            </a:endParaRPr>
          </a:p>
          <a:p>
            <a:pPr marL="571500" indent="-571500" fontAlgn="base">
              <a:buFont typeface="Arial" charset="0"/>
              <a:buChar char="•"/>
            </a:pPr>
            <a:r>
              <a:rPr lang="en-US" sz="2800" i="1" dirty="0">
                <a:solidFill>
                  <a:schemeClr val="accent6">
                    <a:lumMod val="50000"/>
                  </a:schemeClr>
                </a:solidFill>
              </a:rPr>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i="1" dirty="0">
                <a:solidFill>
                  <a:srgbClr val="FF0000"/>
                </a:solidFill>
              </a:rPr>
              <a:t>Help you develop the skill to take data into R and using AI produce analyses that are honest, accurate, ethical, and appropriate.</a:t>
            </a:r>
          </a:p>
          <a:p>
            <a:pPr marL="571500" indent="-571500" fontAlgn="base">
              <a:buFont typeface="Arial" charset="0"/>
              <a:buChar char="•"/>
            </a:pPr>
            <a:endParaRPr lang="en-US" sz="2800" i="1" dirty="0">
              <a:solidFill>
                <a:srgbClr val="FF0000"/>
              </a:solidFill>
            </a:endParaRPr>
          </a:p>
          <a:p>
            <a:pPr marL="571500" indent="-571500" fontAlgn="base">
              <a:buFont typeface="Arial" charset="0"/>
              <a:buChar char="•"/>
            </a:pPr>
            <a:r>
              <a:rPr lang="en-US" sz="2800" b="1" i="1" dirty="0">
                <a:solidFill>
                  <a:srgbClr val="FF0000"/>
                </a:solidFill>
              </a:rPr>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F3EFE833-C206-3BFD-C005-C275CF0A3B38}"/>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122294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707886"/>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3378013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24</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25</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 lecture, discussion, questions and answers, live coding</a:t>
            </a:r>
          </a:p>
          <a:p>
            <a:endParaRPr lang="en-US" sz="2800" dirty="0"/>
          </a:p>
          <a:p>
            <a:pPr marL="285750" indent="-285750">
              <a:buFont typeface="Arial" panose="020B0604020202020204" pitchFamily="34" charset="0"/>
              <a:buChar char="•"/>
            </a:pPr>
            <a:r>
              <a:rPr lang="en-US" sz="2800" dirty="0"/>
              <a:t>Saturday Code Day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26</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28</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
        <p:nvSpPr>
          <p:cNvPr id="10" name="TextBox 9">
            <a:extLst>
              <a:ext uri="{FF2B5EF4-FFF2-40B4-BE49-F238E27FC236}">
                <a16:creationId xmlns:a16="http://schemas.microsoft.com/office/drawing/2014/main" id="{4050848F-7AE6-A79A-5D9F-7B90304E65AF}"/>
              </a:ext>
            </a:extLst>
          </p:cNvPr>
          <p:cNvSpPr txBox="1"/>
          <p:nvPr/>
        </p:nvSpPr>
        <p:spPr>
          <a:xfrm>
            <a:off x="8839162" y="4882969"/>
            <a:ext cx="2286075" cy="369332"/>
          </a:xfrm>
          <a:prstGeom prst="rect">
            <a:avLst/>
          </a:prstGeom>
          <a:solidFill>
            <a:srgbClr val="FFFF00"/>
          </a:solidFill>
        </p:spPr>
        <p:txBody>
          <a:bodyPr wrap="none" rtlCol="0">
            <a:spAutoFit/>
          </a:bodyPr>
          <a:lstStyle/>
          <a:p>
            <a:r>
              <a:rPr lang="en-US" dirty="0"/>
              <a:t>ENDED HERE TUESDAY</a:t>
            </a:r>
          </a:p>
        </p:txBody>
      </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29</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9157"/>
          </a:xfrm>
          <a:solidFill>
            <a:schemeClr val="tx1"/>
          </a:solidFill>
        </p:spPr>
        <p:txBody>
          <a:bodyPr>
            <a:normAutofit fontScale="90000"/>
          </a:bodyPr>
          <a:lstStyle/>
          <a:p>
            <a:pPr algn="ctr"/>
            <a:r>
              <a:rPr lang="en-US" b="1">
                <a:solidFill>
                  <a:schemeClr val="bg1"/>
                </a:solidFill>
              </a:rPr>
              <a:t>Me</a:t>
            </a:r>
            <a:endParaRPr lang="en-US" b="1" dirty="0">
              <a:solidFill>
                <a:schemeClr val="bg1"/>
              </a:solidFill>
            </a:endParaRP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8270854" cy="4770537"/>
          </a:xfrm>
          <a:prstGeom prst="rect">
            <a:avLst/>
          </a:prstGeom>
          <a:noFill/>
        </p:spPr>
        <p:txBody>
          <a:bodyPr wrap="none" rtlCol="0">
            <a:spAutoFit/>
          </a:bodyPr>
          <a:lstStyle/>
          <a:p>
            <a:r>
              <a:rPr lang="en-US" sz="2400"/>
              <a:t>2010-2015 Graduated PhD from UT Arlington</a:t>
            </a:r>
          </a:p>
          <a:p>
            <a:r>
              <a:rPr lang="en-US" sz="2400"/>
              <a:t>2015-2017 PostDoc UM</a:t>
            </a:r>
          </a:p>
          <a:p>
            <a:r>
              <a:rPr lang="en-US" sz="2400"/>
              <a:t>2017-present TAMU (37 Papers since starting my lab)</a:t>
            </a:r>
          </a:p>
          <a:p>
            <a:endParaRPr lang="en-US" sz="1000"/>
          </a:p>
          <a:p>
            <a:r>
              <a:rPr lang="en-US" sz="2400"/>
              <a:t>Assoc Dept Head for Graduate Studies - Biology</a:t>
            </a:r>
          </a:p>
          <a:p>
            <a:r>
              <a:rPr lang="en-US" sz="2400"/>
              <a:t>Chair EEB IDP</a:t>
            </a:r>
            <a:endParaRPr lang="en-US" sz="500"/>
          </a:p>
          <a:p>
            <a:endParaRPr lang="en-US" sz="1000"/>
          </a:p>
          <a:p>
            <a:r>
              <a:rPr lang="en-US" sz="2400"/>
              <a:t>NIH Funded</a:t>
            </a:r>
          </a:p>
          <a:p>
            <a:pPr marL="285750" indent="-285750">
              <a:buFont typeface="Arial" panose="020B0604020202020204" pitchFamily="34" charset="0"/>
              <a:buChar char="•"/>
            </a:pPr>
            <a:r>
              <a:rPr lang="en-US" sz="2400"/>
              <a:t>Sexual antagonism</a:t>
            </a:r>
          </a:p>
          <a:p>
            <a:pPr marL="285750" indent="-285750">
              <a:buFont typeface="Arial" panose="020B0604020202020204" pitchFamily="34" charset="0"/>
              <a:buChar char="•"/>
            </a:pPr>
            <a:r>
              <a:rPr lang="en-US" sz="2400"/>
              <a:t>Genome structure</a:t>
            </a:r>
          </a:p>
          <a:p>
            <a:pPr marL="285750" indent="-285750">
              <a:buFont typeface="Arial" panose="020B0604020202020204" pitchFamily="34" charset="0"/>
              <a:buChar char="•"/>
            </a:pPr>
            <a:r>
              <a:rPr lang="en-US" sz="2400"/>
              <a:t>Epistasis</a:t>
            </a:r>
          </a:p>
          <a:p>
            <a:endParaRPr lang="en-US" sz="1000"/>
          </a:p>
          <a:p>
            <a:r>
              <a:rPr lang="en-US" sz="2400"/>
              <a:t>Passionate about PhD training and how we can make it better</a:t>
            </a:r>
          </a:p>
          <a:p>
            <a:endParaRPr lang="en-US" sz="1000"/>
          </a:p>
          <a:p>
            <a:r>
              <a:rPr lang="en-US" sz="2400"/>
              <a:t>Blackmon Lab: 6 Grad students, 12 Undergrads, Postbac, Postdoc</a:t>
            </a:r>
            <a:endParaRPr lang="en-US" sz="2400" dirty="0"/>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30</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31</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fontScale="90000"/>
          </a:bodyPr>
          <a:lstStyle/>
          <a:p>
            <a:pPr algn="ctr"/>
            <a:r>
              <a:rPr lang="en-US" b="1" dirty="0">
                <a:solidFill>
                  <a:schemeClr val="bg1"/>
                </a:solidFill>
              </a:rPr>
              <a:t>Why not just collaborate with a statistician or use AI</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32</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stats/AI philosophy</a:t>
            </a:r>
          </a:p>
        </p:txBody>
      </p:sp>
      <p:sp>
        <p:nvSpPr>
          <p:cNvPr id="6" name="Rectangle 5"/>
          <p:cNvSpPr/>
          <p:nvPr/>
        </p:nvSpPr>
        <p:spPr>
          <a:xfrm>
            <a:off x="242170" y="1086291"/>
            <a:ext cx="11519770" cy="4832092"/>
          </a:xfrm>
          <a:prstGeom prst="rect">
            <a:avLst/>
          </a:prstGeom>
        </p:spPr>
        <p:txBody>
          <a:bodyPr wrap="square">
            <a:spAutoFit/>
          </a:bodyPr>
          <a:lstStyle/>
          <a:p>
            <a:pPr marL="457200" indent="-457200" fontAlgn="base">
              <a:buFont typeface="Arial" charset="0"/>
              <a:buChar char="•"/>
            </a:pPr>
            <a:r>
              <a:rPr lang="en-US" sz="2800" dirty="0"/>
              <a:t>Statistics and AI are just tools</a:t>
            </a:r>
          </a:p>
          <a:p>
            <a:pPr marL="457200" indent="-457200" fontAlgn="base">
              <a:buFont typeface="Arial" charset="0"/>
              <a:buChar char="•"/>
            </a:pPr>
            <a:endParaRPr lang="en-US" sz="2800" dirty="0"/>
          </a:p>
          <a:p>
            <a:pPr marL="457200" indent="-457200" fontAlgn="base">
              <a:buFont typeface="Arial" charset="0"/>
              <a:buChar char="•"/>
            </a:pPr>
            <a:r>
              <a:rPr lang="en-US" sz="2800" dirty="0"/>
              <a:t>My responsibility as a scientists is to report the truth as accurately as possible and statistics and AI can help me in this regard</a:t>
            </a:r>
          </a:p>
          <a:p>
            <a:pPr marL="457200" indent="-457200" fontAlgn="base">
              <a:buFont typeface="Arial" charset="0"/>
              <a:buChar char="•"/>
            </a:pPr>
            <a:endParaRPr lang="en-US" sz="2800" dirty="0"/>
          </a:p>
          <a:p>
            <a:pPr marL="457200" indent="-457200" fontAlgn="base">
              <a:buFont typeface="Arial" charset="0"/>
              <a:buChar char="•"/>
            </a:pPr>
            <a:r>
              <a:rPr lang="en-US" sz="2800" dirty="0"/>
              <a:t>We may NEED statistics to discern patterns in our data, and AI may make it possible for us to do types or quantities of science that we couldn’t have in the past.</a:t>
            </a:r>
          </a:p>
          <a:p>
            <a:pPr marL="457200" indent="-457200" fontAlgn="base">
              <a:buFont typeface="Arial" charset="0"/>
              <a:buChar char="•"/>
            </a:pPr>
            <a:endParaRPr lang="en-US" sz="2800" dirty="0"/>
          </a:p>
          <a:p>
            <a:pPr marL="457200" indent="-457200" fontAlgn="base">
              <a:buFont typeface="Arial" charset="0"/>
              <a:buChar char="•"/>
            </a:pPr>
            <a:r>
              <a:rPr lang="en-US" sz="28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33</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34</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35</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36</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37</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10735247" cy="4401205"/>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a:p>
            <a:r>
              <a:rPr lang="en-US" sz="2800" dirty="0"/>
              <a:t>Now that AI can write better code than most humans the future is fuzzy!</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38</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42257"/>
          </a:xfrm>
          <a:solidFill>
            <a:schemeClr val="tx1"/>
          </a:solidFill>
        </p:spPr>
        <p:txBody>
          <a:bodyPr>
            <a:normAutofit fontScale="90000"/>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546143" y="1475057"/>
            <a:ext cx="7072203" cy="3477875"/>
          </a:xfrm>
          <a:prstGeom prst="rect">
            <a:avLst/>
          </a:prstGeom>
          <a:noFill/>
        </p:spPr>
        <p:txBody>
          <a:bodyPr wrap="square" rtlCol="0">
            <a:spAutoFit/>
          </a:bodyPr>
          <a:lstStyle/>
          <a:p>
            <a:r>
              <a:rPr lang="en-US" sz="4400" b="1" dirty="0"/>
              <a:t>Majors?</a:t>
            </a:r>
          </a:p>
          <a:p>
            <a:endParaRPr lang="en-US" sz="4400" b="1" dirty="0"/>
          </a:p>
          <a:p>
            <a:r>
              <a:rPr lang="en-US" sz="4400" b="1" dirty="0"/>
              <a:t>First Semester?</a:t>
            </a:r>
          </a:p>
          <a:p>
            <a:endParaRPr lang="en-US" sz="4400" b="1" dirty="0"/>
          </a:p>
          <a:p>
            <a:r>
              <a:rPr lang="en-US" sz="4400" b="1" dirty="0"/>
              <a:t>What do you hope to learn?</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40</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41</a:t>
            </a:fld>
            <a:endParaRPr lang="en-US"/>
          </a:p>
        </p:txBody>
      </p:sp>
    </p:spTree>
    <p:extLst>
      <p:ext uri="{BB962C8B-B14F-4D97-AF65-F5344CB8AC3E}">
        <p14:creationId xmlns:p14="http://schemas.microsoft.com/office/powerpoint/2010/main" val="2972902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42</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43</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44</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My Old 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45</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Use it to find scientific literature carefully</a:t>
            </a:r>
          </a:p>
          <a:p>
            <a:pPr marL="285750" indent="-285750">
              <a:buFont typeface="Arial" panose="020B0604020202020204" pitchFamily="34" charset="0"/>
              <a:buChar char="•"/>
            </a:pPr>
            <a:r>
              <a:rPr lang="en-US" sz="2800" dirty="0"/>
              <a:t>Do use it to troubleshoot improve code</a:t>
            </a:r>
          </a:p>
        </p:txBody>
      </p:sp>
    </p:spTree>
    <p:extLst>
      <p:ext uri="{BB962C8B-B14F-4D97-AF65-F5344CB8AC3E}">
        <p14:creationId xmlns:p14="http://schemas.microsoft.com/office/powerpoint/2010/main" val="865830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My New 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46</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52450" y="1235528"/>
            <a:ext cx="110871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use it almost every week.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 will tell you explicitly if you are ever not allowed to use it. </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471F-2296-1D9C-7D19-692515D7A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8B978-FEC5-7D5C-1DF4-D18CABAA64D4}"/>
              </a:ext>
            </a:extLst>
          </p:cNvPr>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outside this class</a:t>
            </a:r>
          </a:p>
        </p:txBody>
      </p:sp>
      <p:sp>
        <p:nvSpPr>
          <p:cNvPr id="8" name="Slide Number Placeholder 7">
            <a:extLst>
              <a:ext uri="{FF2B5EF4-FFF2-40B4-BE49-F238E27FC236}">
                <a16:creationId xmlns:a16="http://schemas.microsoft.com/office/drawing/2014/main" id="{94EE6C41-463A-5056-7560-2A8818EFB8AE}"/>
              </a:ext>
            </a:extLst>
          </p:cNvPr>
          <p:cNvSpPr>
            <a:spLocks noGrp="1"/>
          </p:cNvSpPr>
          <p:nvPr>
            <p:ph type="sldNum" sz="quarter" idx="12"/>
          </p:nvPr>
        </p:nvSpPr>
        <p:spPr/>
        <p:txBody>
          <a:bodyPr/>
          <a:lstStyle/>
          <a:p>
            <a:fld id="{3B9F2244-9A50-AE4D-AE61-8B44ECB34D6B}" type="slidenum">
              <a:rPr lang="en-US" smtClean="0"/>
              <a:t>47</a:t>
            </a:fld>
            <a:endParaRPr lang="en-US"/>
          </a:p>
        </p:txBody>
      </p:sp>
      <p:sp>
        <p:nvSpPr>
          <p:cNvPr id="3" name="TextBox 2">
            <a:extLst>
              <a:ext uri="{FF2B5EF4-FFF2-40B4-BE49-F238E27FC236}">
                <a16:creationId xmlns:a16="http://schemas.microsoft.com/office/drawing/2014/main" id="{5D94BDEC-CF25-015D-D786-6C45E1A39808}"/>
              </a:ext>
            </a:extLst>
          </p:cNvPr>
          <p:cNvSpPr txBox="1"/>
          <p:nvPr/>
        </p:nvSpPr>
        <p:spPr>
          <a:xfrm>
            <a:off x="552450" y="1235528"/>
            <a:ext cx="110871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What is acceptable is widely variable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Range from absolute ban to unspecified rules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PIs will vary in what they find acceptable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We will focus on how to use it well</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736562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724096"/>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 after asking google and </a:t>
            </a:r>
            <a:r>
              <a:rPr lang="en-US" sz="3200" b="1" dirty="0" err="1"/>
              <a:t>chatgpt</a:t>
            </a:r>
            <a:r>
              <a:rPr lang="en-US" sz="3200" b="1" dirty="0"/>
              <a:t> for help.</a:t>
            </a:r>
          </a:p>
          <a:p>
            <a:pPr fontAlgn="base"/>
            <a:endParaRPr lang="en-US" sz="2800" b="1" dirty="0">
              <a:solidFill>
                <a:srgbClr val="C00000"/>
              </a:solidFill>
            </a:endParaRPr>
          </a:p>
          <a:p>
            <a:pPr fontAlgn="base"/>
            <a:r>
              <a:rPr lang="en-US" sz="2800" b="1" dirty="0">
                <a:solidFill>
                  <a:srgbClr val="C00000"/>
                </a:solidFill>
              </a:rPr>
              <a:t>I expect you to practice outside of class, participate in class and bring your computer each day moving forward.</a:t>
            </a:r>
          </a:p>
          <a:p>
            <a:pPr fontAlgn="base"/>
            <a:endParaRPr lang="en-US" sz="2800" b="1" dirty="0">
              <a:solidFill>
                <a:srgbClr val="C00000"/>
              </a:solidFill>
            </a:endParaRP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48</a:t>
            </a:fld>
            <a:endParaRPr lang="en-US"/>
          </a:p>
        </p:txBody>
      </p:sp>
    </p:spTree>
    <p:extLst>
      <p:ext uri="{BB962C8B-B14F-4D97-AF65-F5344CB8AC3E}">
        <p14:creationId xmlns:p14="http://schemas.microsoft.com/office/powerpoint/2010/main" val="1896396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
        <p:nvSpPr>
          <p:cNvPr id="3" name="TextBox 2">
            <a:extLst>
              <a:ext uri="{FF2B5EF4-FFF2-40B4-BE49-F238E27FC236}">
                <a16:creationId xmlns:a16="http://schemas.microsoft.com/office/drawing/2014/main" id="{DF7377A7-FD25-83A0-2741-B657AE5AF84C}"/>
              </a:ext>
            </a:extLst>
          </p:cNvPr>
          <p:cNvSpPr txBox="1"/>
          <p:nvPr/>
        </p:nvSpPr>
        <p:spPr>
          <a:xfrm>
            <a:off x="7380514" y="4082143"/>
            <a:ext cx="4566315" cy="1200329"/>
          </a:xfrm>
          <a:prstGeom prst="rect">
            <a:avLst/>
          </a:prstGeom>
          <a:solidFill>
            <a:schemeClr val="accent4"/>
          </a:solidFill>
        </p:spPr>
        <p:txBody>
          <a:bodyPr wrap="none" rtlCol="0">
            <a:spAutoFit/>
          </a:bodyPr>
          <a:lstStyle/>
          <a:p>
            <a:r>
              <a:rPr lang="en-US" sz="7200" dirty="0"/>
              <a:t>Ended Here</a:t>
            </a:r>
          </a:p>
        </p:txBody>
      </p:sp>
    </p:spTree>
    <p:extLst>
      <p:ext uri="{BB962C8B-B14F-4D97-AF65-F5344CB8AC3E}">
        <p14:creationId xmlns:p14="http://schemas.microsoft.com/office/powerpoint/2010/main" val="10922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4C651764-00ED-816F-0B0C-2B5786941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5D7EF-42D9-2A26-2C53-53248B04892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B7006833-8FC5-EC64-84CC-347CA8D5EC8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5</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4145680B-78E2-5ED1-CE86-905EF0EBD140}"/>
              </a:ext>
            </a:extLst>
          </p:cNvPr>
          <p:cNvSpPr txBox="1"/>
          <p:nvPr/>
        </p:nvSpPr>
        <p:spPr>
          <a:xfrm>
            <a:off x="546143" y="1475057"/>
            <a:ext cx="11282691" cy="1446550"/>
          </a:xfrm>
          <a:prstGeom prst="rect">
            <a:avLst/>
          </a:prstGeom>
          <a:noFill/>
        </p:spPr>
        <p:txBody>
          <a:bodyPr wrap="square" rtlCol="0">
            <a:spAutoFit/>
          </a:bodyPr>
          <a:lstStyle/>
          <a:p>
            <a:r>
              <a:rPr lang="en-US" sz="4400" b="1" dirty="0"/>
              <a:t>What is the biggest revolution in the sciences in the last 100 years?</a:t>
            </a:r>
          </a:p>
        </p:txBody>
      </p:sp>
    </p:spTree>
    <p:extLst>
      <p:ext uri="{BB962C8B-B14F-4D97-AF65-F5344CB8AC3E}">
        <p14:creationId xmlns:p14="http://schemas.microsoft.com/office/powerpoint/2010/main" val="72061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Week 1 Key Topics</a:t>
            </a:r>
          </a:p>
        </p:txBody>
      </p:sp>
      <p:sp>
        <p:nvSpPr>
          <p:cNvPr id="3" name="TextBox 2">
            <a:extLst>
              <a:ext uri="{FF2B5EF4-FFF2-40B4-BE49-F238E27FC236}">
                <a16:creationId xmlns:a16="http://schemas.microsoft.com/office/drawing/2014/main" id="{77339EE5-BBED-2EB7-BCC1-42638723D11E}"/>
              </a:ext>
            </a:extLst>
          </p:cNvPr>
          <p:cNvSpPr txBox="1"/>
          <p:nvPr/>
        </p:nvSpPr>
        <p:spPr>
          <a:xfrm>
            <a:off x="294291" y="1271752"/>
            <a:ext cx="6798488" cy="3416320"/>
          </a:xfrm>
          <a:prstGeom prst="rect">
            <a:avLst/>
          </a:prstGeom>
          <a:noFill/>
        </p:spPr>
        <p:txBody>
          <a:bodyPr wrap="square" rtlCol="0">
            <a:spAutoFit/>
          </a:bodyPr>
          <a:lstStyle/>
          <a:p>
            <a:pPr marL="342900" indent="-342900">
              <a:buFont typeface="Arial" panose="020B0604020202020204" pitchFamily="34" charset="0"/>
              <a:buChar char="•"/>
            </a:pPr>
            <a:r>
              <a:rPr lang="en-US" sz="3600" dirty="0"/>
              <a:t>Reproducibility Crisis</a:t>
            </a:r>
          </a:p>
          <a:p>
            <a:pPr marL="342900" indent="-342900">
              <a:buFont typeface="Arial" panose="020B0604020202020204" pitchFamily="34" charset="0"/>
              <a:buChar char="•"/>
            </a:pPr>
            <a:endParaRPr lang="en-US" sz="3600" dirty="0"/>
          </a:p>
          <a:p>
            <a:pPr marL="342900" indent="-342900">
              <a:buFont typeface="Arial" panose="020B0604020202020204" pitchFamily="34" charset="0"/>
              <a:buChar char="•"/>
            </a:pPr>
            <a:r>
              <a:rPr lang="en-US" sz="3600" dirty="0"/>
              <a:t>Statistics and AI are just tools to employ in your science</a:t>
            </a:r>
          </a:p>
          <a:p>
            <a:pPr marL="342900" indent="-342900">
              <a:buFont typeface="Arial" panose="020B0604020202020204" pitchFamily="34" charset="0"/>
              <a:buChar char="•"/>
            </a:pPr>
            <a:endParaRPr lang="en-US" sz="3600" dirty="0"/>
          </a:p>
          <a:p>
            <a:pPr marL="342900" indent="-342900">
              <a:buFont typeface="Arial" panose="020B0604020202020204" pitchFamily="34" charset="0"/>
              <a:buChar char="•"/>
            </a:pPr>
            <a:r>
              <a:rPr lang="en-US" sz="3600" dirty="0"/>
              <a:t>Rational for this course</a:t>
            </a:r>
          </a:p>
        </p:txBody>
      </p:sp>
      <p:pic>
        <p:nvPicPr>
          <p:cNvPr id="1026" name="Picture 2" descr="Replication Crisis">
            <a:extLst>
              <a:ext uri="{FF2B5EF4-FFF2-40B4-BE49-F238E27FC236}">
                <a16:creationId xmlns:a16="http://schemas.microsoft.com/office/drawing/2014/main" id="{406D9321-C4CF-9D11-3517-D5EBA963E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226" y="1271752"/>
            <a:ext cx="4046411" cy="542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51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98F75-4538-4DFE-C6AF-08DF07524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B77D9-0AFC-F510-C42B-96BD07F469C1}"/>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Computer and R check-in</a:t>
            </a:r>
          </a:p>
        </p:txBody>
      </p:sp>
      <p:sp>
        <p:nvSpPr>
          <p:cNvPr id="3" name="TextBox 2">
            <a:extLst>
              <a:ext uri="{FF2B5EF4-FFF2-40B4-BE49-F238E27FC236}">
                <a16:creationId xmlns:a16="http://schemas.microsoft.com/office/drawing/2014/main" id="{3941C74F-402B-0786-69E4-9F514BCDB0F5}"/>
              </a:ext>
            </a:extLst>
          </p:cNvPr>
          <p:cNvSpPr txBox="1"/>
          <p:nvPr/>
        </p:nvSpPr>
        <p:spPr>
          <a:xfrm>
            <a:off x="294290" y="1271752"/>
            <a:ext cx="2568588" cy="1569660"/>
          </a:xfrm>
          <a:prstGeom prst="rect">
            <a:avLst/>
          </a:prstGeom>
          <a:noFill/>
        </p:spPr>
        <p:txBody>
          <a:bodyPr wrap="none" rtlCol="0">
            <a:spAutoFit/>
          </a:bodyPr>
          <a:lstStyle/>
          <a:p>
            <a:pPr marL="342900" indent="-342900">
              <a:buFont typeface="Arial" panose="020B0604020202020204" pitchFamily="34" charset="0"/>
              <a:buChar char="•"/>
            </a:pPr>
            <a:r>
              <a:rPr lang="en-US" sz="2400" dirty="0"/>
              <a:t>R</a:t>
            </a:r>
          </a:p>
          <a:p>
            <a:pPr marL="342900" indent="-342900">
              <a:buFont typeface="Arial" panose="020B0604020202020204" pitchFamily="34" charset="0"/>
              <a:buChar char="•"/>
            </a:pPr>
            <a:r>
              <a:rPr lang="en-US" sz="2400" dirty="0" err="1"/>
              <a:t>Rstudio</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NOT R CONSOLE</a:t>
            </a:r>
          </a:p>
        </p:txBody>
      </p:sp>
    </p:spTree>
    <p:extLst>
      <p:ext uri="{BB962C8B-B14F-4D97-AF65-F5344CB8AC3E}">
        <p14:creationId xmlns:p14="http://schemas.microsoft.com/office/powerpoint/2010/main" val="396858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C97D7-F0E4-E0FA-2F82-308561D4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626D2-0BA4-A5A6-2533-B2D40E5081D5}"/>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a:extLst>
              <a:ext uri="{FF2B5EF4-FFF2-40B4-BE49-F238E27FC236}">
                <a16:creationId xmlns:a16="http://schemas.microsoft.com/office/drawing/2014/main" id="{02724AEE-0D39-8383-4970-232B5D43FA83}"/>
              </a:ext>
            </a:extLst>
          </p:cNvPr>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1191166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6B6FD319-FA01-4989-69FC-7F97F8C5EE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2880-3384-8412-FE1D-954E4B1CDCE7}"/>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F4B8F4E0-8941-1940-56FD-668AFE88D6EA}"/>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6</a:t>
            </a:fld>
            <a:endParaRPr lang="en-US" b="1" dirty="0">
              <a:solidFill>
                <a:schemeClr val="tx1">
                  <a:lumMod val="65000"/>
                  <a:lumOff val="3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14280CBA-AD9A-41B7-F52C-D678B63BEEA0}"/>
              </a:ext>
            </a:extLst>
          </p:cNvPr>
          <p:cNvPicPr>
            <a:picLocks noChangeAspect="1"/>
          </p:cNvPicPr>
          <p:nvPr/>
        </p:nvPicPr>
        <p:blipFill>
          <a:blip r:embed="rId3"/>
          <a:stretch>
            <a:fillRect/>
          </a:stretch>
        </p:blipFill>
        <p:spPr>
          <a:xfrm>
            <a:off x="1212277" y="1120510"/>
            <a:ext cx="9767445" cy="5235840"/>
          </a:xfrm>
          <a:prstGeom prst="rect">
            <a:avLst/>
          </a:prstGeom>
        </p:spPr>
      </p:pic>
    </p:spTree>
    <p:extLst>
      <p:ext uri="{BB962C8B-B14F-4D97-AF65-F5344CB8AC3E}">
        <p14:creationId xmlns:p14="http://schemas.microsoft.com/office/powerpoint/2010/main" val="2704155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3D1DE7-BCA8-922A-D34A-EFAB2B753E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E6EA1-D603-DECE-06E6-1DFE8D99DA30}"/>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Discuss</a:t>
            </a:r>
          </a:p>
        </p:txBody>
      </p:sp>
      <p:sp>
        <p:nvSpPr>
          <p:cNvPr id="7" name="Slide Number Placeholder 6">
            <a:extLst>
              <a:ext uri="{FF2B5EF4-FFF2-40B4-BE49-F238E27FC236}">
                <a16:creationId xmlns:a16="http://schemas.microsoft.com/office/drawing/2014/main" id="{28678E43-5D9A-2C8C-97FB-C86494966B1F}"/>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7</a:t>
            </a:fld>
            <a:endParaRPr lang="en-US" b="1" dirty="0">
              <a:solidFill>
                <a:schemeClr val="tx1">
                  <a:lumMod val="65000"/>
                  <a:lumOff val="35000"/>
                </a:schemeClr>
              </a:solidFill>
            </a:endParaRPr>
          </a:p>
        </p:txBody>
      </p:sp>
      <p:sp>
        <p:nvSpPr>
          <p:cNvPr id="4" name="TextBox 3">
            <a:extLst>
              <a:ext uri="{FF2B5EF4-FFF2-40B4-BE49-F238E27FC236}">
                <a16:creationId xmlns:a16="http://schemas.microsoft.com/office/drawing/2014/main" id="{640A8C3F-447C-B093-8D06-B7F84A2C9607}"/>
              </a:ext>
            </a:extLst>
          </p:cNvPr>
          <p:cNvSpPr txBox="1"/>
          <p:nvPr/>
        </p:nvSpPr>
        <p:spPr>
          <a:xfrm>
            <a:off x="546143" y="1475057"/>
            <a:ext cx="11282691" cy="769441"/>
          </a:xfrm>
          <a:prstGeom prst="rect">
            <a:avLst/>
          </a:prstGeom>
          <a:noFill/>
        </p:spPr>
        <p:txBody>
          <a:bodyPr wrap="square" rtlCol="0">
            <a:spAutoFit/>
          </a:bodyPr>
          <a:lstStyle/>
          <a:p>
            <a:r>
              <a:rPr lang="en-US" sz="4400" b="1" dirty="0"/>
              <a:t>What is the correct roll of AI in science?</a:t>
            </a:r>
          </a:p>
        </p:txBody>
      </p:sp>
    </p:spTree>
    <p:extLst>
      <p:ext uri="{BB962C8B-B14F-4D97-AF65-F5344CB8AC3E}">
        <p14:creationId xmlns:p14="http://schemas.microsoft.com/office/powerpoint/2010/main" val="398622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364D3A-1CE4-9F98-3069-DD758186D0BF}"/>
              </a:ext>
            </a:extLst>
          </p:cNvPr>
          <p:cNvSpPr txBox="1"/>
          <p:nvPr/>
        </p:nvSpPr>
        <p:spPr>
          <a:xfrm>
            <a:off x="2869324" y="1965434"/>
            <a:ext cx="8755117" cy="1862048"/>
          </a:xfrm>
          <a:prstGeom prst="rect">
            <a:avLst/>
          </a:prstGeom>
          <a:noFill/>
        </p:spPr>
        <p:txBody>
          <a:bodyPr wrap="square" rtlCol="0">
            <a:spAutoFit/>
          </a:bodyPr>
          <a:lstStyle/>
          <a:p>
            <a:r>
              <a:rPr lang="en-US" sz="11500" b="1" dirty="0">
                <a:highlight>
                  <a:srgbClr val="FFFF00"/>
                </a:highlight>
              </a:rPr>
              <a:t>Ended Here</a:t>
            </a:r>
          </a:p>
        </p:txBody>
      </p:sp>
    </p:spTree>
    <p:extLst>
      <p:ext uri="{BB962C8B-B14F-4D97-AF65-F5344CB8AC3E}">
        <p14:creationId xmlns:p14="http://schemas.microsoft.com/office/powerpoint/2010/main" val="395873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5509200"/>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a:t>
            </a:r>
          </a:p>
          <a:p>
            <a:pPr marL="457200" indent="-457200" fontAlgn="base">
              <a:buFont typeface="Arial" charset="0"/>
              <a:buChar char="•"/>
            </a:pPr>
            <a:endParaRPr lang="en-US" sz="3200" dirty="0"/>
          </a:p>
          <a:p>
            <a:pPr marL="457200" indent="-457200" fontAlgn="base">
              <a:buFont typeface="Arial" charset="0"/>
              <a:buChar char="•"/>
            </a:pPr>
            <a:r>
              <a:rPr lang="en-US" sz="3200" b="1" dirty="0"/>
              <a:t>Credible Interval</a:t>
            </a:r>
            <a:r>
              <a:rPr lang="en-US" sz="3200" dirty="0"/>
              <a:t>: The narrowest range of values that captures 95% of data</a:t>
            </a:r>
          </a:p>
        </p:txBody>
      </p:sp>
    </p:spTree>
    <p:extLst>
      <p:ext uri="{BB962C8B-B14F-4D97-AF65-F5344CB8AC3E}">
        <p14:creationId xmlns:p14="http://schemas.microsoft.com/office/powerpoint/2010/main" val="4051690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24BEFE3-B670-579C-178A-054D10AE3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CCB39-E197-7CAC-5E6F-DF4DE9101524}"/>
              </a:ext>
            </a:extLst>
          </p:cNvPr>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Lets Do Something Different This Semester</a:t>
            </a:r>
          </a:p>
        </p:txBody>
      </p:sp>
      <p:sp>
        <p:nvSpPr>
          <p:cNvPr id="7" name="Slide Number Placeholder 6">
            <a:extLst>
              <a:ext uri="{FF2B5EF4-FFF2-40B4-BE49-F238E27FC236}">
                <a16:creationId xmlns:a16="http://schemas.microsoft.com/office/drawing/2014/main" id="{D2456813-5ED8-8E2D-9D57-6481B7DAF827}"/>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8</a:t>
            </a:fld>
            <a:endParaRPr lang="en-US" b="1" dirty="0">
              <a:solidFill>
                <a:schemeClr val="tx1">
                  <a:lumMod val="65000"/>
                  <a:lumOff val="35000"/>
                </a:schemeClr>
              </a:solidFill>
            </a:endParaRPr>
          </a:p>
        </p:txBody>
      </p:sp>
      <p:sp>
        <p:nvSpPr>
          <p:cNvPr id="5" name="TextBox 4">
            <a:extLst>
              <a:ext uri="{FF2B5EF4-FFF2-40B4-BE49-F238E27FC236}">
                <a16:creationId xmlns:a16="http://schemas.microsoft.com/office/drawing/2014/main" id="{7DE812F0-10D6-AD3F-B54B-1BB660F6E38E}"/>
              </a:ext>
            </a:extLst>
          </p:cNvPr>
          <p:cNvSpPr txBox="1"/>
          <p:nvPr/>
        </p:nvSpPr>
        <p:spPr>
          <a:xfrm>
            <a:off x="546143" y="1475057"/>
            <a:ext cx="11282691" cy="2800767"/>
          </a:xfrm>
          <a:prstGeom prst="rect">
            <a:avLst/>
          </a:prstGeom>
          <a:noFill/>
        </p:spPr>
        <p:txBody>
          <a:bodyPr wrap="square" rtlCol="0">
            <a:spAutoFit/>
          </a:bodyPr>
          <a:lstStyle/>
          <a:p>
            <a:r>
              <a:rPr lang="en-US" sz="4400" b="1" dirty="0"/>
              <a:t>Let's use generative AI from day one on all assignments you want. In fact, we will have assignments and lectures helping you use them better.</a:t>
            </a:r>
          </a:p>
        </p:txBody>
      </p:sp>
      <p:sp>
        <p:nvSpPr>
          <p:cNvPr id="3" name="TextBox 2">
            <a:extLst>
              <a:ext uri="{FF2B5EF4-FFF2-40B4-BE49-F238E27FC236}">
                <a16:creationId xmlns:a16="http://schemas.microsoft.com/office/drawing/2014/main" id="{AE53E68B-55AB-15CC-FF7D-AFB3FD4E3674}"/>
              </a:ext>
            </a:extLst>
          </p:cNvPr>
          <p:cNvSpPr txBox="1"/>
          <p:nvPr/>
        </p:nvSpPr>
        <p:spPr>
          <a:xfrm>
            <a:off x="454654" y="4653686"/>
            <a:ext cx="11282691" cy="584775"/>
          </a:xfrm>
          <a:prstGeom prst="rect">
            <a:avLst/>
          </a:prstGeom>
          <a:noFill/>
        </p:spPr>
        <p:txBody>
          <a:bodyPr wrap="square" rtlCol="0">
            <a:spAutoFit/>
          </a:bodyPr>
          <a:lstStyle/>
          <a:p>
            <a:r>
              <a:rPr lang="en-US" sz="3200" b="1" dirty="0"/>
              <a:t>Website: </a:t>
            </a:r>
            <a:r>
              <a:rPr lang="en-US" sz="3200" b="1" dirty="0">
                <a:hlinkClick r:id="rId3"/>
              </a:rPr>
              <a:t>coleoguy.github.io/subpages/expdes.html </a:t>
            </a:r>
            <a:endParaRPr lang="en-US" sz="3200" b="1" dirty="0"/>
          </a:p>
        </p:txBody>
      </p:sp>
    </p:spTree>
    <p:extLst>
      <p:ext uri="{BB962C8B-B14F-4D97-AF65-F5344CB8AC3E}">
        <p14:creationId xmlns:p14="http://schemas.microsoft.com/office/powerpoint/2010/main" val="3643029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81</a:t>
            </a:fld>
            <a:endParaRPr lang="en-US"/>
          </a:p>
        </p:txBody>
      </p:sp>
    </p:spTree>
    <p:extLst>
      <p:ext uri="{BB962C8B-B14F-4D97-AF65-F5344CB8AC3E}">
        <p14:creationId xmlns:p14="http://schemas.microsoft.com/office/powerpoint/2010/main" val="1688892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82</a:t>
            </a:fld>
            <a:endParaRPr lang="en-US"/>
          </a:p>
        </p:txBody>
      </p:sp>
    </p:spTree>
    <p:extLst>
      <p:ext uri="{BB962C8B-B14F-4D97-AF65-F5344CB8AC3E}">
        <p14:creationId xmlns:p14="http://schemas.microsoft.com/office/powerpoint/2010/main" val="656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Why Now?</a:t>
            </a:r>
          </a:p>
        </p:txBody>
      </p:sp>
      <p:sp>
        <p:nvSpPr>
          <p:cNvPr id="3" name="Content Placeholder 2"/>
          <p:cNvSpPr>
            <a:spLocks noGrp="1"/>
          </p:cNvSpPr>
          <p:nvPr>
            <p:ph idx="1"/>
          </p:nvPr>
        </p:nvSpPr>
        <p:spPr/>
        <p:txBody>
          <a:bodyPr/>
          <a:lstStyle/>
          <a:p>
            <a:endParaRPr/>
          </a:p>
          <a:p>
            <a:r>
              <a:t>Generative AI is changing how science is done</a:t>
            </a:r>
          </a:p>
          <a:p>
            <a:r>
              <a:t>Biologists must adapt or risk falling behind</a:t>
            </a:r>
          </a:p>
          <a:p>
            <a:r>
              <a:t>This course prepares you to harness AI responsibly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32299</TotalTime>
  <Words>3550</Words>
  <Application>Microsoft Macintosh PowerPoint</Application>
  <PresentationFormat>Widescreen</PresentationFormat>
  <Paragraphs>619</Paragraphs>
  <Slides>82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Arial Unicode MS</vt:lpstr>
      <vt:lpstr>Arial</vt:lpstr>
      <vt:lpstr>Calibri</vt:lpstr>
      <vt:lpstr>Calibri Light</vt:lpstr>
      <vt:lpstr>Cambria Math</vt:lpstr>
      <vt:lpstr>Courier New</vt:lpstr>
      <vt:lpstr>inherit</vt:lpstr>
      <vt:lpstr>Roboto</vt:lpstr>
      <vt:lpstr>Office Theme</vt:lpstr>
      <vt:lpstr>Experimental Design Biology 683  Lecture 1   Heath Blackmon</vt:lpstr>
      <vt:lpstr>PowerPoint Presentation</vt:lpstr>
      <vt:lpstr>Me</vt:lpstr>
      <vt:lpstr>You all</vt:lpstr>
      <vt:lpstr>Discuss</vt:lpstr>
      <vt:lpstr>Discuss</vt:lpstr>
      <vt:lpstr>Discuss</vt:lpstr>
      <vt:lpstr>Lets Do Something Different This Semester</vt:lpstr>
      <vt:lpstr>Why Now?</vt:lpstr>
      <vt:lpstr>Why This Class is Different</vt:lpstr>
      <vt:lpstr>An Experiment in Teaching</vt:lpstr>
      <vt:lpstr>Your Role</vt:lpstr>
      <vt:lpstr>The AI Scientist</vt:lpstr>
      <vt:lpstr>How We’ll Use AI</vt:lpstr>
      <vt:lpstr>Limitations of AI in Science</vt:lpstr>
      <vt:lpstr>Limitations of AI in Science</vt:lpstr>
      <vt:lpstr>Assignments &amp; Exams</vt:lpstr>
      <vt:lpstr>Types of questions</vt:lpstr>
      <vt:lpstr>Grading Scale</vt:lpstr>
      <vt:lpstr>Expectations</vt:lpstr>
      <vt:lpstr>Keys to Success</vt:lpstr>
      <vt:lpstr>My New Objectives</vt:lpstr>
      <vt:lpstr>Today</vt:lpstr>
      <vt:lpstr>Pedagogy</vt:lpstr>
      <vt:lpstr>What I will offer</vt:lpstr>
      <vt:lpstr>My opinions</vt:lpstr>
      <vt:lpstr>My opinions</vt:lpstr>
      <vt:lpstr>Reproducibility crisis</vt:lpstr>
      <vt:lpstr>Solutions</vt:lpstr>
      <vt:lpstr>Why do biologists need statistics</vt:lpstr>
      <vt:lpstr>Experimental Design</vt:lpstr>
      <vt:lpstr>Why not just collaborate with a statistician or use AI</vt:lpstr>
      <vt:lpstr>My stats/AI philosophy</vt:lpstr>
      <vt:lpstr>Why am I teaching this class?</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My Old General Advice</vt:lpstr>
      <vt:lpstr>My New Rules for this class</vt:lpstr>
      <vt:lpstr>Rules outside this class</vt:lpstr>
      <vt:lpstr>For Future Classes</vt:lpstr>
      <vt:lpstr>This week</vt:lpstr>
      <vt:lpstr>Week 1 Key Topics</vt:lpstr>
      <vt:lpstr>Computer and R check-in</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94</cp:revision>
  <cp:lastPrinted>2020-01-12T16:27:29Z</cp:lastPrinted>
  <dcterms:created xsi:type="dcterms:W3CDTF">2018-01-03T17:15:04Z</dcterms:created>
  <dcterms:modified xsi:type="dcterms:W3CDTF">2025-09-09T12:15:58Z</dcterms:modified>
</cp:coreProperties>
</file>